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4"/>
    <p:restoredTop sz="80775"/>
  </p:normalViewPr>
  <p:slideViewPr>
    <p:cSldViewPr snapToGrid="0" snapToObjects="1">
      <p:cViewPr varScale="1">
        <p:scale>
          <a:sx n="98" d="100"/>
          <a:sy n="98" d="100"/>
        </p:scale>
        <p:origin x="11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14853-C801-444A-AAF2-A344D45F54AD}" type="datetimeFigureOut">
              <a:rPr lang="en-US" smtClean="0"/>
              <a:t>5/10/22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40AFA-405D-6943-B09F-C8AA5C06E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43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recieved</a:t>
            </a:r>
            <a:r>
              <a:rPr lang="en-US" dirty="0"/>
              <a:t> streamflow data from USGS collected by gauges within the Colorado River Basin</a:t>
            </a:r>
          </a:p>
          <a:p>
            <a:r>
              <a:rPr lang="en-US" dirty="0"/>
              <a:t>- in this case, that means would that relationship be present and potentially different regions of the CRB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540AFA-405D-6943-B09F-C8AA5C06EA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38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daily, 7-day averaged data, percentiles compared to same date for all years</a:t>
            </a:r>
          </a:p>
          <a:p>
            <a:r>
              <a:rPr lang="en-US" dirty="0"/>
              <a:t>- 6 datasets, ranging from SST oscillations to sun spots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540AFA-405D-6943-B09F-C8AA5C06EA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39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seasonality and trends</a:t>
            </a:r>
          </a:p>
          <a:p>
            <a:r>
              <a:rPr lang="en-US" dirty="0"/>
              <a:t>- check for broad monotonic relationships between streamflow and teleconnection patterns</a:t>
            </a:r>
          </a:p>
          <a:p>
            <a:r>
              <a:rPr lang="en-US" dirty="0"/>
              <a:t>- better understand each datasets time series signal</a:t>
            </a:r>
          </a:p>
          <a:p>
            <a:r>
              <a:rPr lang="en-US" dirty="0"/>
              <a:t>- correlation between streamflow and </a:t>
            </a:r>
            <a:r>
              <a:rPr lang="en-US" dirty="0" err="1"/>
              <a:t>teleconnectin</a:t>
            </a:r>
            <a:r>
              <a:rPr lang="en-US" dirty="0"/>
              <a:t> patterns in time-frequency space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540AFA-405D-6943-B09F-C8AA5C06EA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40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test signals of different frequencies to analyze a signal</a:t>
            </a:r>
          </a:p>
          <a:p>
            <a:r>
              <a:rPr lang="en-US" dirty="0"/>
              <a:t>-  wavelets are self contained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540AFA-405D-6943-B09F-C8AA5C06EA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34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period is like wavelength of value fluctuations within </a:t>
            </a:r>
            <a:r>
              <a:rPr lang="en-US"/>
              <a:t>time series</a:t>
            </a:r>
            <a:endParaRPr lang="en-US" dirty="0"/>
          </a:p>
          <a:p>
            <a:r>
              <a:rPr lang="en-US" dirty="0"/>
              <a:t>- meaning that there are specific time windows of correlation for different region/pattern pairs</a:t>
            </a:r>
          </a:p>
          <a:p>
            <a:r>
              <a:rPr lang="en-US" dirty="0"/>
              <a:t>- knowing what makes each regions streamflow unique could be useful in region </a:t>
            </a:r>
            <a:r>
              <a:rPr lang="en-US" dirty="0" err="1"/>
              <a:t>specfic</a:t>
            </a:r>
            <a:r>
              <a:rPr lang="en-US" dirty="0"/>
              <a:t> streamflow </a:t>
            </a:r>
            <a:r>
              <a:rPr lang="en-US" dirty="0" err="1"/>
              <a:t>forecaasting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540AFA-405D-6943-B09F-C8AA5C06EA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59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A63A2-C8B2-A541-928D-87845154D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Relationships between streamflow and teleconnection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52819F-947F-AF42-8D41-048C710954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</a:t>
            </a:r>
            <a:r>
              <a:rPr lang="en-US" dirty="0" err="1"/>
              <a:t>matthew</a:t>
            </a:r>
            <a:r>
              <a:rPr lang="en-US" dirty="0"/>
              <a:t> </a:t>
            </a:r>
            <a:r>
              <a:rPr lang="en-US" dirty="0" err="1"/>
              <a:t>thompson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69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D5836-58C1-034E-B154-F5326B6EC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F2F8F-F52A-6248-8CC6-7F6E150F56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329371" cy="3424107"/>
          </a:xfrm>
        </p:spPr>
        <p:txBody>
          <a:bodyPr/>
          <a:lstStyle/>
          <a:p>
            <a:r>
              <a:rPr lang="en-US" dirty="0"/>
              <a:t>Teleconnection patterns known to impact precipitation</a:t>
            </a:r>
          </a:p>
          <a:p>
            <a:r>
              <a:rPr lang="en-US" dirty="0"/>
              <a:t>Do they drive streamflow?</a:t>
            </a:r>
          </a:p>
          <a:p>
            <a:r>
              <a:rPr lang="en-US" dirty="0"/>
              <a:t>How spatially granular is that relationship?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1A213F-2028-174D-A4DB-9CB563083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471" y="1950174"/>
            <a:ext cx="3956053" cy="363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57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D4845-FFAA-8943-97A4-1861FC89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CC66B-5868-9E4D-8CCA-F7CDC711D7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65434"/>
            <a:ext cx="5466005" cy="4361793"/>
          </a:xfrm>
        </p:spPr>
        <p:txBody>
          <a:bodyPr>
            <a:normAutofit/>
          </a:bodyPr>
          <a:lstStyle/>
          <a:p>
            <a:r>
              <a:rPr lang="en-US" dirty="0"/>
              <a:t>Streamflow percentile data </a:t>
            </a:r>
          </a:p>
          <a:p>
            <a:pPr lvl="1"/>
            <a:r>
              <a:rPr lang="en-US" dirty="0"/>
              <a:t>(05/01/1980 – 12/31/2016)</a:t>
            </a:r>
          </a:p>
          <a:p>
            <a:pPr lvl="1"/>
            <a:r>
              <a:rPr lang="en-US" dirty="0"/>
              <a:t>6 gauges, each represent region</a:t>
            </a:r>
          </a:p>
          <a:p>
            <a:r>
              <a:rPr lang="en-US" dirty="0"/>
              <a:t>Teleconnection data</a:t>
            </a:r>
          </a:p>
          <a:p>
            <a:pPr lvl="1"/>
            <a:r>
              <a:rPr lang="en-US" dirty="0"/>
              <a:t>Atlantic Multidecadal Oscillation (AMO)</a:t>
            </a:r>
          </a:p>
          <a:p>
            <a:pPr lvl="1"/>
            <a:r>
              <a:rPr lang="en-US" dirty="0"/>
              <a:t>El Nino–Southern Oscillation (ENSO)</a:t>
            </a:r>
          </a:p>
          <a:p>
            <a:pPr lvl="1"/>
            <a:r>
              <a:rPr lang="en-US" dirty="0"/>
              <a:t>Pacific Decadal Oscillation (PDO)</a:t>
            </a:r>
          </a:p>
          <a:p>
            <a:pPr lvl="1"/>
            <a:r>
              <a:rPr lang="en-US" dirty="0"/>
              <a:t>Pacific-North America (PNA)</a:t>
            </a:r>
          </a:p>
          <a:p>
            <a:pPr lvl="1"/>
            <a:r>
              <a:rPr lang="en-US" dirty="0"/>
              <a:t>number of sun spots – sun’s northern and southern hemispheres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7E201B-1EEF-5342-AA08-656DC5241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338" y="2214694"/>
            <a:ext cx="4587329" cy="312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54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5221-09E9-F94E-BD1C-B5D7E322B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9B8A3-26F1-6049-9BD6-3AE4C20531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497536" cy="3424107"/>
          </a:xfrm>
        </p:spPr>
        <p:txBody>
          <a:bodyPr/>
          <a:lstStyle/>
          <a:p>
            <a:r>
              <a:rPr lang="en-US" dirty="0"/>
              <a:t>Autocorrelation Plots</a:t>
            </a:r>
          </a:p>
          <a:p>
            <a:r>
              <a:rPr lang="en-US" dirty="0"/>
              <a:t>Decomposition</a:t>
            </a:r>
          </a:p>
          <a:p>
            <a:r>
              <a:rPr lang="en-US" dirty="0"/>
              <a:t>Spearman’s correlation/cross correlation</a:t>
            </a:r>
          </a:p>
          <a:p>
            <a:r>
              <a:rPr lang="en-US" dirty="0"/>
              <a:t>Continuous wavelet transformation</a:t>
            </a:r>
          </a:p>
          <a:p>
            <a:r>
              <a:rPr lang="en-US" dirty="0"/>
              <a:t>Wavelet coherence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F4000-6FFD-CA40-9ECB-755D076D5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948" y="1746625"/>
            <a:ext cx="4001217" cy="4044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324394-3599-734C-A75D-1287D86379F3}"/>
              </a:ext>
            </a:extLst>
          </p:cNvPr>
          <p:cNvSpPr txBox="1"/>
          <p:nvPr/>
        </p:nvSpPr>
        <p:spPr>
          <a:xfrm>
            <a:off x="6834948" y="5791199"/>
            <a:ext cx="400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correlation heatmap for Lower Colorado region at 10-month lag</a:t>
            </a:r>
          </a:p>
        </p:txBody>
      </p:sp>
    </p:spTree>
    <p:extLst>
      <p:ext uri="{BB962C8B-B14F-4D97-AF65-F5344CB8AC3E}">
        <p14:creationId xmlns:p14="http://schemas.microsoft.com/office/powerpoint/2010/main" val="3800938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BCDB-1AB3-DA4F-96CE-51A634C4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Wavelet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3D9B4-9248-4D4F-9538-50A162D830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2183887"/>
          </a:xfrm>
        </p:spPr>
        <p:txBody>
          <a:bodyPr/>
          <a:lstStyle/>
          <a:p>
            <a:r>
              <a:rPr lang="en-US" dirty="0"/>
              <a:t>Similar to </a:t>
            </a:r>
            <a:r>
              <a:rPr lang="en-US" dirty="0" err="1"/>
              <a:t>fourier</a:t>
            </a:r>
            <a:r>
              <a:rPr lang="en-US" dirty="0"/>
              <a:t> analysis</a:t>
            </a:r>
          </a:p>
          <a:p>
            <a:pPr lvl="1"/>
            <a:r>
              <a:rPr lang="en-US" dirty="0"/>
              <a:t>wavelets instead of sine wave</a:t>
            </a:r>
          </a:p>
          <a:p>
            <a:r>
              <a:rPr lang="en-US" dirty="0"/>
              <a:t>Allows for time localized signal frequency analysis</a:t>
            </a:r>
          </a:p>
          <a:p>
            <a:r>
              <a:rPr lang="en-US" dirty="0"/>
              <a:t>Works on non-stationary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7146B-3A49-9E4B-8F36-A4B2BB8F0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12" y="4699951"/>
            <a:ext cx="5415413" cy="1951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359C7E-E0AB-A843-A42E-111C0EF3F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598" y="1813825"/>
            <a:ext cx="4618443" cy="27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8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B163-51F1-614E-B1EB-D94CE00D8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C6E15-679A-B84A-8786-5AD1C63BC5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487026" cy="3424107"/>
          </a:xfrm>
        </p:spPr>
        <p:txBody>
          <a:bodyPr/>
          <a:lstStyle/>
          <a:p>
            <a:r>
              <a:rPr lang="en-US" dirty="0"/>
              <a:t>All regions:</a:t>
            </a:r>
          </a:p>
          <a:p>
            <a:pPr lvl="1"/>
            <a:r>
              <a:rPr lang="en-US" dirty="0"/>
              <a:t>strong correlation to ENSO, northern sun spots, southern sun spots at period range 9-15 years </a:t>
            </a:r>
          </a:p>
          <a:p>
            <a:r>
              <a:rPr lang="en-US" dirty="0"/>
              <a:t>Specific regions:</a:t>
            </a:r>
          </a:p>
          <a:p>
            <a:pPr lvl="1"/>
            <a:r>
              <a:rPr lang="en-US" dirty="0"/>
              <a:t>Correlation w/ some patterns increases when lagged</a:t>
            </a:r>
          </a:p>
          <a:p>
            <a:pPr lvl="1"/>
            <a:r>
              <a:rPr lang="en-US" dirty="0"/>
              <a:t>Unique correlation along periods of 16 and 64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4AFF6E-645A-B44B-93D9-89943B263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273" y="1666959"/>
            <a:ext cx="4008973" cy="2600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491043-D3A5-1A45-9BDC-54DA6DC77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273" y="4239879"/>
            <a:ext cx="4008975" cy="26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2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885E4-0377-DA49-90BD-37518A13FE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3875176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107</TotalTime>
  <Words>321</Words>
  <Application>Microsoft Macintosh PowerPoint</Application>
  <PresentationFormat>Widescreen</PresentationFormat>
  <Paragraphs>53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Droplet</vt:lpstr>
      <vt:lpstr>Relationships between streamflow and teleconnection patterns</vt:lpstr>
      <vt:lpstr>Overview</vt:lpstr>
      <vt:lpstr>data</vt:lpstr>
      <vt:lpstr>Analysis</vt:lpstr>
      <vt:lpstr>Wavelet analysis</vt:lpstr>
      <vt:lpstr>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Relationships between streamflow and teleconnection patterns</dc:title>
  <dc:creator>Matthew Thompson</dc:creator>
  <cp:lastModifiedBy>Matthew Thompson</cp:lastModifiedBy>
  <cp:revision>20</cp:revision>
  <dcterms:created xsi:type="dcterms:W3CDTF">2022-05-11T01:04:55Z</dcterms:created>
  <dcterms:modified xsi:type="dcterms:W3CDTF">2022-05-11T02:52:41Z</dcterms:modified>
</cp:coreProperties>
</file>